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78" r:id="rId5"/>
    <p:sldId id="279" r:id="rId6"/>
    <p:sldId id="280" r:id="rId7"/>
    <p:sldId id="282" r:id="rId8"/>
    <p:sldId id="284" r:id="rId9"/>
    <p:sldId id="285" r:id="rId10"/>
    <p:sldId id="286" r:id="rId11"/>
    <p:sldId id="287" r:id="rId12"/>
    <p:sldId id="290" r:id="rId13"/>
    <p:sldId id="289" r:id="rId14"/>
    <p:sldId id="288" r:id="rId15"/>
    <p:sldId id="291" r:id="rId16"/>
    <p:sldId id="292" r:id="rId17"/>
    <p:sldId id="260" r:id="rId18"/>
    <p:sldId id="322" r:id="rId19"/>
    <p:sldId id="323" r:id="rId20"/>
    <p:sldId id="324" r:id="rId21"/>
    <p:sldId id="325" r:id="rId22"/>
    <p:sldId id="326" r:id="rId23"/>
    <p:sldId id="299" r:id="rId24"/>
    <p:sldId id="295" r:id="rId25"/>
    <p:sldId id="296" r:id="rId26"/>
    <p:sldId id="293" r:id="rId27"/>
    <p:sldId id="294" r:id="rId28"/>
    <p:sldId id="297" r:id="rId29"/>
    <p:sldId id="298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2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6" autoAdjust="0"/>
    <p:restoredTop sz="97043" autoAdjust="0"/>
  </p:normalViewPr>
  <p:slideViewPr>
    <p:cSldViewPr snapToGrid="0">
      <p:cViewPr varScale="1">
        <p:scale>
          <a:sx n="130" d="100"/>
          <a:sy n="130" d="100"/>
        </p:scale>
        <p:origin x="96" y="23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43194-B895-4F20-8093-E94EDCE8B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1942D3-7D6C-498B-98CB-035ACE701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06169F-C9F4-4192-8FE8-1A8462E5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AE4CE2-AC9A-4D83-B292-AE359598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8AD4BC-5862-4B66-A98B-E357E9B6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85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3465A-AD32-4270-BB75-7ECC9443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50A50C-9243-4ED1-A1B6-F3BC31FA4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72836C-1752-491B-8BCB-F3AEAF22A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66DB58-65F9-471E-96E2-E557E7A1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9FBC9F-97B6-417F-94CA-56EA23C3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96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7D51EE-7C35-4350-BCA6-F1B310671C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E28C93-8E44-410C-8DC7-076AAEDFD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9704B6-39B5-4C19-85F8-DB99ECC2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2BBEF5-9035-4BAD-A769-336661E93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790F79-82A3-4A66-B479-88079C20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97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5926D-BCDF-499B-8730-CAE03D0E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F3DB3F-89EB-4A7E-9B03-91821F0F2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CCAB27-87E9-45C5-ACDE-C2ACCC2B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341C25-6869-4B0F-BB6C-C11CDEC4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4BEBC1-F1B2-4125-A4AE-502B7680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22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1361E-9013-43EB-B85C-366408F3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D673E6-1B19-4895-851D-88BF5B644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D43A6C-9160-4603-98C1-BE406B99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30DC80-DACB-43E5-93B2-EBDE8654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C0B564-FB37-4449-A292-DBD0756F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7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BC013-A056-48C6-9280-FEFCFD40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2C0131-E37F-49D1-B792-297BD1C75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084997-0E71-40E6-AE46-C8B15555E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132ECA-DE31-424C-9ED2-007FDCEB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4105B4-20C0-4E47-866E-767747A65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6F4B9CA-76DA-462F-9321-5BFBB17B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51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37CFD-82F4-4246-A28E-CBA0A6FC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116730-BA49-4DFC-8225-E77AD49A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09C131-0120-42C8-A8A4-07B93FA1C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4640AD-19AC-4905-A2D3-FD933BE2A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2EC1335-A669-46E3-85E9-077B8CFED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06E9F2F-0FBA-4937-AC3E-69D1B41C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28DB542-FD04-4928-BB47-8877EFA7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CE8792-D6CA-4924-ADEC-66070459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8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F8082-D1EF-41C8-859C-8CE157FC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828638-C2E8-4AAC-B36C-DB2D8302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F723E57-1142-4360-9705-CDF3DE76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C74E23-3FA1-4830-ABE4-D3E2E263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18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7A58A0-AB7F-4C4E-A93A-5299D690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46B3DA-2C58-491C-8A1C-FECAE4CA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B5CF8C-68C6-4D5A-931C-3123417B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0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2860E-684F-48C2-A48D-0DA8A0AE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7CF31-7D79-4D76-B521-08EC7E20A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6C432E7-D2B6-4A13-B87D-7798F3500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18505E-237E-44ED-B163-FF63DAAA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662A0C-07A6-4A0D-941F-0B9BA86F7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420F84-77FE-4E49-B12C-4D58C0FE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37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4A8DD-6FF8-41C7-9BFA-948909A0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8F6B1D4-6D34-4968-A140-D9FAEEF9B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428D04-CF6C-46EF-94C5-397220648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21CC5B-54D8-416A-B4E9-9D1D6C2F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E1024F-66E3-473D-A44F-5811DD96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7463A8-BF58-439D-9D8A-4639A022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38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35AEBB3-11BB-4A5D-89D6-A2C55C1F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BE0EF5-7A15-4535-B78B-4A8295554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454A74-FE6C-4FB1-8F30-5B830A0CF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D011-8DA0-40F2-942F-7DC041EE309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4D2DE9-4163-453E-8EBE-65C5A7D01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D139DE-7C8E-40A4-97D8-55E766451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367FF-456E-4B0F-A301-31B101264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42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64EB7A-E4EE-4B87-B087-AB3A44BD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21" y="0"/>
            <a:ext cx="9783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3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 que é IPCA e como fazer o melhor investimento com a inflação">
            <a:extLst>
              <a:ext uri="{FF2B5EF4-FFF2-40B4-BE49-F238E27FC236}">
                <a16:creationId xmlns:a16="http://schemas.microsoft.com/office/drawing/2014/main" id="{FAAB6633-A553-4225-86E4-65027E8E614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3" r="16080" b="-1"/>
          <a:stretch/>
        </p:blipFill>
        <p:spPr bwMode="auto"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B0CF7-C6C8-451B-A048-CCCEF65B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Liberdade </a:t>
            </a:r>
            <a:r>
              <a:rPr lang="en-US" noProof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Monetária</a:t>
            </a:r>
            <a:endParaRPr lang="en-US" noProof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86865-E57B-4D1F-88BF-4FB89E1F3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1435" y="2871982"/>
            <a:ext cx="4819951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noProof="0" dirty="0" err="1"/>
              <a:t>Controle</a:t>
            </a:r>
            <a:r>
              <a:rPr lang="en-US" sz="3200" noProof="0" dirty="0"/>
              <a:t> de </a:t>
            </a:r>
            <a:r>
              <a:rPr lang="en-US" sz="3200" noProof="0" dirty="0" err="1"/>
              <a:t>preços</a:t>
            </a:r>
            <a:endParaRPr lang="en-US" sz="3200" noProof="0" dirty="0"/>
          </a:p>
          <a:p>
            <a:r>
              <a:rPr lang="en-US" sz="3200" dirty="0" err="1"/>
              <a:t>Inflação</a:t>
            </a:r>
            <a:endParaRPr lang="en-US" sz="3200" dirty="0"/>
          </a:p>
          <a:p>
            <a:pPr marL="0"/>
            <a:endParaRPr lang="en-US" sz="3200" noProof="0" dirty="0"/>
          </a:p>
        </p:txBody>
      </p:sp>
    </p:spTree>
    <p:extLst>
      <p:ext uri="{BB962C8B-B14F-4D97-AF65-F5344CB8AC3E}">
        <p14:creationId xmlns:p14="http://schemas.microsoft.com/office/powerpoint/2010/main" val="1034531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5 hábitos que te impedem de alcançar a liberdade financeira | Foregon">
            <a:extLst>
              <a:ext uri="{FF2B5EF4-FFF2-40B4-BE49-F238E27FC236}">
                <a16:creationId xmlns:a16="http://schemas.microsoft.com/office/drawing/2014/main" id="{C2D0BBA9-2982-47E4-A962-C3FF6E7FE6B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2" r="26742"/>
          <a:stretch/>
        </p:blipFill>
        <p:spPr bwMode="auto"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7" name="Freeform: Shape 136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B0CF7-C6C8-451B-A048-CCCEF65B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68" y="871977"/>
            <a:ext cx="9140476" cy="478639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Liberdade </a:t>
            </a:r>
            <a:r>
              <a:rPr lang="en-US" sz="3600" noProof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Comercial</a:t>
            </a:r>
            <a:br>
              <a:rPr lang="en-US" sz="3600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noProof="0" dirty="0" err="1"/>
              <a:t>barreiras</a:t>
            </a:r>
            <a:r>
              <a:rPr lang="en-US" sz="3600" noProof="0" dirty="0"/>
              <a:t> </a:t>
            </a:r>
            <a:r>
              <a:rPr lang="en-US" sz="3600" noProof="0" dirty="0" err="1"/>
              <a:t>tarifárias</a:t>
            </a:r>
            <a:br>
              <a:rPr lang="en-US" sz="3600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br>
              <a:rPr lang="en-US" sz="3600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Liberdade de </a:t>
            </a:r>
            <a:r>
              <a:rPr lang="en-US" sz="3600" noProof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Investimentos</a:t>
            </a:r>
            <a:br>
              <a:rPr lang="en-US" sz="3600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dirty="0" err="1"/>
              <a:t>fluxo</a:t>
            </a:r>
            <a:r>
              <a:rPr lang="en-US" sz="3600" dirty="0"/>
              <a:t> de capital</a:t>
            </a:r>
            <a:br>
              <a:rPr lang="en-US" sz="3600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br>
              <a:rPr lang="en-US" sz="3600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Liberdade </a:t>
            </a:r>
            <a:r>
              <a:rPr lang="en-US" sz="3600" noProof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Financ</a:t>
            </a:r>
            <a:r>
              <a:rPr lang="en-US" sz="36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eira</a:t>
            </a:r>
            <a:b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dirty="0" err="1"/>
              <a:t>intervenção</a:t>
            </a:r>
            <a:r>
              <a:rPr lang="en-US" sz="3600" dirty="0"/>
              <a:t> do </a:t>
            </a:r>
            <a:r>
              <a:rPr lang="en-US" sz="3600" dirty="0" err="1"/>
              <a:t>governo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21990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DCF4DDAB-DDF8-46F7-9DB0-FFFA1CC5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788"/>
            <a:ext cx="12192000" cy="543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F09D18-C6B1-4311-BE4C-26DE80BA23BE}"/>
              </a:ext>
            </a:extLst>
          </p:cNvPr>
          <p:cNvSpPr txBox="1"/>
          <p:nvPr/>
        </p:nvSpPr>
        <p:spPr>
          <a:xfrm>
            <a:off x="238327" y="267511"/>
            <a:ext cx="290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Mapa - Liberdade Econômica</a:t>
            </a:r>
          </a:p>
        </p:txBody>
      </p:sp>
    </p:spTree>
    <p:extLst>
      <p:ext uri="{BB962C8B-B14F-4D97-AF65-F5344CB8AC3E}">
        <p14:creationId xmlns:p14="http://schemas.microsoft.com/office/powerpoint/2010/main" val="103030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7271A9-EB23-438F-90C2-61DEB139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 fontScale="90000"/>
          </a:bodyPr>
          <a:lstStyle/>
          <a:p>
            <a:r>
              <a:rPr lang="pt-BR" sz="3000" noProof="0" dirty="0"/>
              <a:t>Índice de Desenvolvimento Humano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251F2-5F72-44DB-A620-2CC93F3C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r>
              <a:rPr lang="pt-BR" sz="1800" dirty="0"/>
              <a:t>Criado em 1990</a:t>
            </a:r>
          </a:p>
          <a:p>
            <a:endParaRPr lang="pt-BR" sz="1800" dirty="0"/>
          </a:p>
          <a:p>
            <a:r>
              <a:rPr lang="pt-BR" sz="1800" dirty="0"/>
              <a:t>Elaborado pelo programa de desenvolvimento da ONU</a:t>
            </a:r>
          </a:p>
          <a:p>
            <a:endParaRPr lang="pt-BR" sz="1800" dirty="0"/>
          </a:p>
          <a:p>
            <a:r>
              <a:rPr lang="pt-BR" sz="1800" dirty="0"/>
              <a:t>Perspectiva sobre o desenvolvimento humano</a:t>
            </a:r>
          </a:p>
        </p:txBody>
      </p:sp>
      <p:sp>
        <p:nvSpPr>
          <p:cNvPr id="28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585B3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73330D-1A58-438E-BBBE-61E4B8788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" r="30674"/>
          <a:stretch/>
        </p:blipFill>
        <p:spPr>
          <a:xfrm>
            <a:off x="5512965" y="1263897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857522E-E7E8-4B13-AAEA-3D90FD2D0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19">
            <a:extLst>
              <a:ext uri="{FF2B5EF4-FFF2-40B4-BE49-F238E27FC236}">
                <a16:creationId xmlns:a16="http://schemas.microsoft.com/office/drawing/2014/main" id="{51A5673D-423E-4E5D-B642-77D39FECB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7116" cy="6858000"/>
          </a:xfrm>
          <a:custGeom>
            <a:avLst/>
            <a:gdLst>
              <a:gd name="connsiteX0" fmla="*/ 0 w 6487116"/>
              <a:gd name="connsiteY0" fmla="*/ 0 h 6858000"/>
              <a:gd name="connsiteX1" fmla="*/ 1850111 w 6487116"/>
              <a:gd name="connsiteY1" fmla="*/ 0 h 6858000"/>
              <a:gd name="connsiteX2" fmla="*/ 6487116 w 6487116"/>
              <a:gd name="connsiteY2" fmla="*/ 0 h 6858000"/>
              <a:gd name="connsiteX3" fmla="*/ 6487116 w 6487116"/>
              <a:gd name="connsiteY3" fmla="*/ 1900238 h 6858000"/>
              <a:gd name="connsiteX4" fmla="*/ 6116700 w 6487116"/>
              <a:gd name="connsiteY4" fmla="*/ 2178050 h 6858000"/>
              <a:gd name="connsiteX5" fmla="*/ 6112466 w 6487116"/>
              <a:gd name="connsiteY5" fmla="*/ 2184400 h 6858000"/>
              <a:gd name="connsiteX6" fmla="*/ 6106116 w 6487116"/>
              <a:gd name="connsiteY6" fmla="*/ 2193925 h 6858000"/>
              <a:gd name="connsiteX7" fmla="*/ 6099766 w 6487116"/>
              <a:gd name="connsiteY7" fmla="*/ 2201863 h 6858000"/>
              <a:gd name="connsiteX8" fmla="*/ 6099766 w 6487116"/>
              <a:gd name="connsiteY8" fmla="*/ 2211388 h 6858000"/>
              <a:gd name="connsiteX9" fmla="*/ 6099766 w 6487116"/>
              <a:gd name="connsiteY9" fmla="*/ 2220913 h 6858000"/>
              <a:gd name="connsiteX10" fmla="*/ 6106116 w 6487116"/>
              <a:gd name="connsiteY10" fmla="*/ 2228850 h 6858000"/>
              <a:gd name="connsiteX11" fmla="*/ 6112466 w 6487116"/>
              <a:gd name="connsiteY11" fmla="*/ 2238375 h 6858000"/>
              <a:gd name="connsiteX12" fmla="*/ 6116700 w 6487116"/>
              <a:gd name="connsiteY12" fmla="*/ 2244725 h 6858000"/>
              <a:gd name="connsiteX13" fmla="*/ 6487116 w 6487116"/>
              <a:gd name="connsiteY13" fmla="*/ 2522538 h 6858000"/>
              <a:gd name="connsiteX14" fmla="*/ 6487116 w 6487116"/>
              <a:gd name="connsiteY14" fmla="*/ 6858000 h 6858000"/>
              <a:gd name="connsiteX15" fmla="*/ 1850111 w 6487116"/>
              <a:gd name="connsiteY15" fmla="*/ 6858000 h 6858000"/>
              <a:gd name="connsiteX16" fmla="*/ 0 w 6487116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87116" h="6858000">
                <a:moveTo>
                  <a:pt x="0" y="0"/>
                </a:moveTo>
                <a:lnTo>
                  <a:pt x="1850111" y="0"/>
                </a:lnTo>
                <a:lnTo>
                  <a:pt x="6487116" y="0"/>
                </a:lnTo>
                <a:lnTo>
                  <a:pt x="6487116" y="1900238"/>
                </a:lnTo>
                <a:lnTo>
                  <a:pt x="6116700" y="2178050"/>
                </a:lnTo>
                <a:lnTo>
                  <a:pt x="6112466" y="2184400"/>
                </a:lnTo>
                <a:lnTo>
                  <a:pt x="6106116" y="2193925"/>
                </a:lnTo>
                <a:lnTo>
                  <a:pt x="6099766" y="2201863"/>
                </a:lnTo>
                <a:lnTo>
                  <a:pt x="6099766" y="2211388"/>
                </a:lnTo>
                <a:lnTo>
                  <a:pt x="6099766" y="2220913"/>
                </a:lnTo>
                <a:lnTo>
                  <a:pt x="6106116" y="2228850"/>
                </a:lnTo>
                <a:lnTo>
                  <a:pt x="6112466" y="2238375"/>
                </a:lnTo>
                <a:lnTo>
                  <a:pt x="6116700" y="2244725"/>
                </a:lnTo>
                <a:lnTo>
                  <a:pt x="6487116" y="2522538"/>
                </a:lnTo>
                <a:lnTo>
                  <a:pt x="6487116" y="6858000"/>
                </a:lnTo>
                <a:lnTo>
                  <a:pt x="18501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F74C8-927E-419F-9EEE-FD4C2A68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808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IDH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5949709-1289-48E7-9523-3B409E37B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08082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Expectativa de Vida</a:t>
            </a:r>
          </a:p>
          <a:p>
            <a:r>
              <a:rPr lang="en-US" sz="3200"/>
              <a:t>Educação</a:t>
            </a:r>
          </a:p>
          <a:p>
            <a:r>
              <a:rPr lang="en-US" sz="3200"/>
              <a:t>Renda</a:t>
            </a:r>
          </a:p>
        </p:txBody>
      </p:sp>
      <p:sp>
        <p:nvSpPr>
          <p:cNvPr id="75" name="Rounded Rectangle 15">
            <a:extLst>
              <a:ext uri="{FF2B5EF4-FFF2-40B4-BE49-F238E27FC236}">
                <a16:creationId xmlns:a16="http://schemas.microsoft.com/office/drawing/2014/main" id="{BB08DC4E-794F-43A6-9197-15C12A7E5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4E7D6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Gráfico do IDHM no Brasil, na comparação entre 1991 e 2010 (Foto: G1)">
            <a:extLst>
              <a:ext uri="{FF2B5EF4-FFF2-40B4-BE49-F238E27FC236}">
                <a16:creationId xmlns:a16="http://schemas.microsoft.com/office/drawing/2014/main" id="{43A1FA9F-43EF-4BD9-B94B-F25E36975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188"/>
          <a:stretch/>
        </p:blipFill>
        <p:spPr bwMode="auto">
          <a:xfrm>
            <a:off x="7410517" y="1258529"/>
            <a:ext cx="3832042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098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m 1">
            <a:extLst>
              <a:ext uri="{FF2B5EF4-FFF2-40B4-BE49-F238E27FC236}">
                <a16:creationId xmlns:a16="http://schemas.microsoft.com/office/drawing/2014/main" id="{033FEBA8-47C6-4C73-98EF-14BD089001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7343" y="643466"/>
            <a:ext cx="863731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7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8A2C1-995B-4BF4-933B-14A9D371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/>
          </a:bodyPr>
          <a:lstStyle/>
          <a:p>
            <a:r>
              <a:rPr lang="pt-BR" sz="4000"/>
              <a:t>        O que                                      Por que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E1814E-6265-4DC1-90B5-622734D9D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r>
              <a:rPr lang="pt-BR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objetivo é estudar a relação entre os dados, verificando como os fatores econômicos influenciam o desenvolvimento humano. Através de abordagem estatística será criado um modelo preditivo, possibilitando analisar o impacto social de mudanças no cenário econômico.</a:t>
            </a:r>
            <a:endParaRPr lang="pt-BR" sz="2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20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5BE940-DCF9-4734-A15C-90801180C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6020" y="2701427"/>
            <a:ext cx="4554501" cy="2699968"/>
          </a:xfrm>
        </p:spPr>
        <p:txBody>
          <a:bodyPr>
            <a:normAutofit/>
          </a:bodyPr>
          <a:lstStyle/>
          <a:p>
            <a:r>
              <a:rPr lang="pt-BR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estudo do impacto da liberdade econômica sobre a qualidade de vida pode indicar caminhos a serem traçados na elaboração da agenda político-econômica.</a:t>
            </a:r>
            <a:endParaRPr lang="pt-BR" sz="2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49638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7ED5B-B174-43EC-95E4-3EA87652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Python + PyCaret</a:t>
            </a:r>
          </a:p>
        </p:txBody>
      </p:sp>
      <p:pic>
        <p:nvPicPr>
          <p:cNvPr id="1026" name="Picture 2" descr="Linguagem de programação Python 2 chega ao fim da vida com versão 2.7.18 -  Olhar Digital">
            <a:extLst>
              <a:ext uri="{FF2B5EF4-FFF2-40B4-BE49-F238E27FC236}">
                <a16:creationId xmlns:a16="http://schemas.microsoft.com/office/drawing/2014/main" id="{624EBD83-6B0F-4368-9B0C-50FD0D3EB7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9331"/>
            <a:ext cx="5799792" cy="230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jeto Jupyter – Wikipédia, a enciclopédia livre">
            <a:extLst>
              <a:ext uri="{FF2B5EF4-FFF2-40B4-BE49-F238E27FC236}">
                <a16:creationId xmlns:a16="http://schemas.microsoft.com/office/drawing/2014/main" id="{5C241F08-49A6-4554-9585-512A75EDA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681" y="531175"/>
            <a:ext cx="3435793" cy="398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caret (PyCaret) · GitHub">
            <a:extLst>
              <a:ext uri="{FF2B5EF4-FFF2-40B4-BE49-F238E27FC236}">
                <a16:creationId xmlns:a16="http://schemas.microsoft.com/office/drawing/2014/main" id="{4DA68E82-E0E5-4635-9159-4D86CC592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47" y="3821349"/>
            <a:ext cx="2581478" cy="25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6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01D9D87-2DB8-4368-A84F-9DE0EB7E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85" y="0"/>
            <a:ext cx="920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C00E3E-B9BD-47BA-98AB-25C10188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08"/>
            <a:ext cx="4942961" cy="41048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F72297-95B1-4385-B75F-96C2B2C96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63" y="0"/>
            <a:ext cx="6029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12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0B939-AA58-453C-A26A-ABF97616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pt-BR" sz="5400" b="1" noProof="0" dirty="0"/>
              <a:t>Aspectos Econômicos </a:t>
            </a:r>
            <a:br>
              <a:rPr lang="pt-BR" sz="5400" b="1" noProof="0" dirty="0"/>
            </a:br>
            <a:r>
              <a:rPr lang="pt-BR" sz="5400" b="1" noProof="0" dirty="0"/>
              <a:t>VS </a:t>
            </a:r>
            <a:br>
              <a:rPr lang="pt-BR" sz="5400" b="1" noProof="0" dirty="0"/>
            </a:br>
            <a:r>
              <a:rPr lang="pt-BR" sz="5400" b="1" noProof="0" dirty="0"/>
              <a:t>Sociais</a:t>
            </a:r>
          </a:p>
        </p:txBody>
      </p:sp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Em Índice de Liberdade Econômica, Brasil está entre os piores países">
            <a:extLst>
              <a:ext uri="{FF2B5EF4-FFF2-40B4-BE49-F238E27FC236}">
                <a16:creationId xmlns:a16="http://schemas.microsoft.com/office/drawing/2014/main" id="{86CDB55C-AE7F-4AC8-8639-BA9ED0D0BB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8" r="18586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934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55EE827-E3D1-4042-A53D-8FAEDF72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938212"/>
            <a:ext cx="55530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9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8BA78A-147B-489D-B9FD-D4633EB2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155690"/>
            <a:ext cx="8171543" cy="3273310"/>
          </a:xfrm>
          <a:prstGeom prst="rect">
            <a:avLst/>
          </a:prstGeom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6DE5CBD2-87C5-4F33-B0C5-183C08916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652575"/>
              </p:ext>
            </p:extLst>
          </p:nvPr>
        </p:nvGraphicFramePr>
        <p:xfrm>
          <a:off x="5164863" y="2738970"/>
          <a:ext cx="5897245" cy="3663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043279806"/>
                    </a:ext>
                  </a:extLst>
                </a:gridCol>
                <a:gridCol w="1867535">
                  <a:extLst>
                    <a:ext uri="{9D8B030D-6E8A-4147-A177-3AD203B41FA5}">
                      <a16:colId xmlns:a16="http://schemas.microsoft.com/office/drawing/2014/main" val="772457844"/>
                    </a:ext>
                  </a:extLst>
                </a:gridCol>
                <a:gridCol w="1867535">
                  <a:extLst>
                    <a:ext uri="{9D8B030D-6E8A-4147-A177-3AD203B41FA5}">
                      <a16:colId xmlns:a16="http://schemas.microsoft.com/office/drawing/2014/main" val="3898798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 err="1">
                          <a:effectLst/>
                        </a:rPr>
                        <a:t>indicator_id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>
                          <a:effectLst/>
                        </a:rPr>
                        <a:t>Nome indicador</a:t>
                      </a:r>
                    </a:p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>
                          <a:effectLst/>
                        </a:rPr>
                        <a:t>(documentação)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>
                          <a:effectLst/>
                        </a:rPr>
                        <a:t>Tradução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0939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>
                          <a:effectLst/>
                        </a:rPr>
                        <a:t>137506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 err="1">
                          <a:effectLst/>
                        </a:rPr>
                        <a:t>Human</a:t>
                      </a:r>
                      <a:r>
                        <a:rPr lang="pt-BR" sz="1200" dirty="0">
                          <a:effectLst/>
                        </a:rPr>
                        <a:t> </a:t>
                      </a:r>
                      <a:r>
                        <a:rPr lang="pt-BR" sz="1200" dirty="0" err="1">
                          <a:effectLst/>
                        </a:rPr>
                        <a:t>Development</a:t>
                      </a:r>
                      <a:r>
                        <a:rPr lang="pt-BR" sz="1200" dirty="0">
                          <a:effectLst/>
                        </a:rPr>
                        <a:t> Index (HDI)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>
                          <a:effectLst/>
                        </a:rPr>
                        <a:t>Índice de Desenvolvimento Humano (IDH)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1495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>
                          <a:effectLst/>
                        </a:rPr>
                        <a:t>69206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>
                          <a:effectLst/>
                        </a:rPr>
                        <a:t>Life </a:t>
                      </a:r>
                      <a:r>
                        <a:rPr lang="pt-BR" sz="1200" dirty="0" err="1">
                          <a:effectLst/>
                        </a:rPr>
                        <a:t>expectancy</a:t>
                      </a:r>
                      <a:r>
                        <a:rPr lang="pt-BR" sz="1200" dirty="0">
                          <a:effectLst/>
                        </a:rPr>
                        <a:t> </a:t>
                      </a:r>
                      <a:r>
                        <a:rPr lang="pt-BR" sz="1200" dirty="0" err="1">
                          <a:effectLst/>
                        </a:rPr>
                        <a:t>at</a:t>
                      </a:r>
                      <a:r>
                        <a:rPr lang="pt-BR" sz="1200" dirty="0">
                          <a:effectLst/>
                        </a:rPr>
                        <a:t> </a:t>
                      </a:r>
                      <a:r>
                        <a:rPr lang="pt-BR" sz="1200" dirty="0" err="1">
                          <a:effectLst/>
                        </a:rPr>
                        <a:t>birth</a:t>
                      </a:r>
                      <a:r>
                        <a:rPr lang="pt-BR" sz="1200" dirty="0">
                          <a:effectLst/>
                        </a:rPr>
                        <a:t> (</a:t>
                      </a:r>
                      <a:r>
                        <a:rPr lang="pt-BR" sz="1200" dirty="0" err="1">
                          <a:effectLst/>
                        </a:rPr>
                        <a:t>years</a:t>
                      </a:r>
                      <a:r>
                        <a:rPr lang="pt-BR" sz="1200" dirty="0">
                          <a:effectLst/>
                        </a:rPr>
                        <a:t>)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>
                          <a:effectLst/>
                        </a:rPr>
                        <a:t>Expectativa de vida ao nascer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7098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>
                          <a:effectLst/>
                        </a:rPr>
                        <a:t>69706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 err="1">
                          <a:effectLst/>
                        </a:rPr>
                        <a:t>Expected</a:t>
                      </a:r>
                      <a:r>
                        <a:rPr lang="pt-BR" sz="1200" dirty="0">
                          <a:effectLst/>
                        </a:rPr>
                        <a:t> </a:t>
                      </a:r>
                      <a:r>
                        <a:rPr lang="pt-BR" sz="1200" dirty="0" err="1">
                          <a:effectLst/>
                        </a:rPr>
                        <a:t>years</a:t>
                      </a:r>
                      <a:r>
                        <a:rPr lang="pt-BR" sz="1200" dirty="0">
                          <a:effectLst/>
                        </a:rPr>
                        <a:t> </a:t>
                      </a:r>
                      <a:r>
                        <a:rPr lang="pt-BR" sz="1200" dirty="0" err="1">
                          <a:effectLst/>
                        </a:rPr>
                        <a:t>of</a:t>
                      </a:r>
                      <a:r>
                        <a:rPr lang="pt-BR" sz="1200" dirty="0">
                          <a:effectLst/>
                        </a:rPr>
                        <a:t> </a:t>
                      </a:r>
                      <a:r>
                        <a:rPr lang="pt-BR" sz="1200" dirty="0" err="1">
                          <a:effectLst/>
                        </a:rPr>
                        <a:t>schooling</a:t>
                      </a:r>
                      <a:r>
                        <a:rPr lang="pt-BR" sz="1200" dirty="0">
                          <a:effectLst/>
                        </a:rPr>
                        <a:t> (</a:t>
                      </a:r>
                      <a:r>
                        <a:rPr lang="pt-BR" sz="1200" dirty="0" err="1">
                          <a:effectLst/>
                        </a:rPr>
                        <a:t>years</a:t>
                      </a:r>
                      <a:r>
                        <a:rPr lang="pt-BR" sz="1200" dirty="0">
                          <a:effectLst/>
                        </a:rPr>
                        <a:t>)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>
                          <a:effectLst/>
                        </a:rPr>
                        <a:t>Anos esperados de escolaridade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5308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>
                          <a:effectLst/>
                        </a:rPr>
                        <a:t>103006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 err="1">
                          <a:effectLst/>
                        </a:rPr>
                        <a:t>Mean</a:t>
                      </a:r>
                      <a:r>
                        <a:rPr lang="pt-BR" sz="1200" dirty="0">
                          <a:effectLst/>
                        </a:rPr>
                        <a:t> </a:t>
                      </a:r>
                      <a:r>
                        <a:rPr lang="pt-BR" sz="1200" dirty="0" err="1">
                          <a:effectLst/>
                        </a:rPr>
                        <a:t>years</a:t>
                      </a:r>
                      <a:r>
                        <a:rPr lang="pt-BR" sz="1200" dirty="0">
                          <a:effectLst/>
                        </a:rPr>
                        <a:t> </a:t>
                      </a:r>
                      <a:r>
                        <a:rPr lang="pt-BR" sz="1200" dirty="0" err="1">
                          <a:effectLst/>
                        </a:rPr>
                        <a:t>of</a:t>
                      </a:r>
                      <a:r>
                        <a:rPr lang="pt-BR" sz="1200" dirty="0">
                          <a:effectLst/>
                        </a:rPr>
                        <a:t> </a:t>
                      </a:r>
                      <a:r>
                        <a:rPr lang="pt-BR" sz="1200" dirty="0" err="1">
                          <a:effectLst/>
                        </a:rPr>
                        <a:t>schooling</a:t>
                      </a:r>
                      <a:r>
                        <a:rPr lang="pt-BR" sz="1200" dirty="0">
                          <a:effectLst/>
                        </a:rPr>
                        <a:t> (</a:t>
                      </a:r>
                      <a:r>
                        <a:rPr lang="pt-BR" sz="1200" dirty="0" err="1">
                          <a:effectLst/>
                        </a:rPr>
                        <a:t>years</a:t>
                      </a:r>
                      <a:r>
                        <a:rPr lang="pt-BR" sz="1200" dirty="0">
                          <a:effectLst/>
                        </a:rPr>
                        <a:t>)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>
                          <a:effectLst/>
                        </a:rPr>
                        <a:t>Anos médios de estudo</a:t>
                      </a:r>
                    </a:p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5552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>
                          <a:effectLst/>
                        </a:rPr>
                        <a:t>195706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>
                          <a:effectLst/>
                        </a:rPr>
                        <a:t>Gross national income (GNI) per capita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>
                          <a:effectLst/>
                        </a:rPr>
                        <a:t>PIB per capita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846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262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Imagem 1">
            <a:extLst>
              <a:ext uri="{FF2B5EF4-FFF2-40B4-BE49-F238E27FC236}">
                <a16:creationId xmlns:a16="http://schemas.microsoft.com/office/drawing/2014/main" id="{68F8E725-029F-4561-B508-4E48858A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4763"/>
            <a:ext cx="6757697" cy="41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Imagem 1">
            <a:extLst>
              <a:ext uri="{FF2B5EF4-FFF2-40B4-BE49-F238E27FC236}">
                <a16:creationId xmlns:a16="http://schemas.microsoft.com/office/drawing/2014/main" id="{F8E23AFB-536F-48FA-A284-9C7171A8B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08" y="3502781"/>
            <a:ext cx="3605512" cy="252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Imagem 1">
            <a:extLst>
              <a:ext uri="{FF2B5EF4-FFF2-40B4-BE49-F238E27FC236}">
                <a16:creationId xmlns:a16="http://schemas.microsoft.com/office/drawing/2014/main" id="{9432F9C4-C950-44E4-8891-AA5148C3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64" y="425753"/>
            <a:ext cx="4905902" cy="22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85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68FAC-D66D-42B0-B9BD-E24A1E2D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 de Liberdade Econômica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7D4071-CEC2-4F55-AC43-A824A5423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Explorando os dados</a:t>
            </a:r>
          </a:p>
        </p:txBody>
      </p:sp>
    </p:spTree>
    <p:extLst>
      <p:ext uri="{BB962C8B-B14F-4D97-AF65-F5344CB8AC3E}">
        <p14:creationId xmlns:p14="http://schemas.microsoft.com/office/powerpoint/2010/main" val="2050516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Imagem 1">
            <a:extLst>
              <a:ext uri="{FF2B5EF4-FFF2-40B4-BE49-F238E27FC236}">
                <a16:creationId xmlns:a16="http://schemas.microsoft.com/office/drawing/2014/main" id="{AC8338BD-7626-4FE8-B8A8-386FD6A5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4632" y="643466"/>
            <a:ext cx="816273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69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Imagem 1">
            <a:extLst>
              <a:ext uri="{FF2B5EF4-FFF2-40B4-BE49-F238E27FC236}">
                <a16:creationId xmlns:a16="http://schemas.microsoft.com/office/drawing/2014/main" id="{5D8600C8-C6CB-4270-8B31-57FFDA017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8728" y="643466"/>
            <a:ext cx="735454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229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1">
            <a:extLst>
              <a:ext uri="{FF2B5EF4-FFF2-40B4-BE49-F238E27FC236}">
                <a16:creationId xmlns:a16="http://schemas.microsoft.com/office/drawing/2014/main" id="{8BE21174-D2F6-4CE9-92BA-4C43118E5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9550" y="643466"/>
            <a:ext cx="483289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03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56FA2A0-C5A3-4DE6-AB1F-ED49771B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1698" y="643466"/>
            <a:ext cx="572860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02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Imagem 1">
            <a:extLst>
              <a:ext uri="{FF2B5EF4-FFF2-40B4-BE49-F238E27FC236}">
                <a16:creationId xmlns:a16="http://schemas.microsoft.com/office/drawing/2014/main" id="{0C63FCAB-6A31-4269-8524-C415FAD63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6895" y="643466"/>
            <a:ext cx="575820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488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Imagem 1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B96D6FBD-0AF4-4408-9393-EB51E267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9008" y="643466"/>
            <a:ext cx="679398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C0712EF9-2C12-44D4-B833-8AE5D684D9E5}"/>
              </a:ext>
            </a:extLst>
          </p:cNvPr>
          <p:cNvSpPr/>
          <p:nvPr/>
        </p:nvSpPr>
        <p:spPr>
          <a:xfrm rot="20494329">
            <a:off x="3377320" y="2929116"/>
            <a:ext cx="5844183" cy="924128"/>
          </a:xfrm>
          <a:prstGeom prst="ellipse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99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7271A9-EB23-438F-90C2-61DEB139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pt-BR" sz="3000" noProof="0" dirty="0"/>
              <a:t>Índice de Liberdade Econômica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251F2-5F72-44DB-A620-2CC93F3C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39" y="1825625"/>
            <a:ext cx="3610762" cy="4351338"/>
          </a:xfrm>
        </p:spPr>
        <p:txBody>
          <a:bodyPr>
            <a:normAutofit/>
          </a:bodyPr>
          <a:lstStyle/>
          <a:p>
            <a:r>
              <a:rPr lang="pt-BR" sz="2000" noProof="0" dirty="0"/>
              <a:t>Índice calculado anualmente desde 1995</a:t>
            </a:r>
          </a:p>
          <a:p>
            <a:endParaRPr lang="pt-BR" sz="2000" noProof="0" dirty="0"/>
          </a:p>
          <a:p>
            <a:r>
              <a:rPr lang="pt-BR" sz="2000" noProof="0" dirty="0"/>
              <a:t>Criado pela fundação Heritage em conjunto com o Wall Street Journal</a:t>
            </a:r>
          </a:p>
          <a:p>
            <a:endParaRPr lang="pt-BR" sz="2000" noProof="0" dirty="0"/>
          </a:p>
          <a:p>
            <a:r>
              <a:rPr lang="pt-BR" sz="2000" noProof="0" dirty="0"/>
              <a:t>Relações positivas entre a liberdade econômica e uma variedade de objetivos sociais</a:t>
            </a: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44564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32A5DB9-C9A6-4892-AE85-DEBA4DA9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20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80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AACE8-2087-4363-A591-C558697E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 de Desenvolvimento Humano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6160AC-2A06-4888-95F7-9D5F0813B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Explorando os dados</a:t>
            </a:r>
          </a:p>
        </p:txBody>
      </p:sp>
    </p:spTree>
    <p:extLst>
      <p:ext uri="{BB962C8B-B14F-4D97-AF65-F5344CB8AC3E}">
        <p14:creationId xmlns:p14="http://schemas.microsoft.com/office/powerpoint/2010/main" val="3331908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1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34749F5-96D4-48A0-9802-E1E38818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212" y="643466"/>
            <a:ext cx="711957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1825915-5C70-4EDA-B095-C85BD7B46E01}"/>
              </a:ext>
            </a:extLst>
          </p:cNvPr>
          <p:cNvCxnSpPr>
            <a:cxnSpLocks/>
          </p:cNvCxnSpPr>
          <p:nvPr/>
        </p:nvCxnSpPr>
        <p:spPr>
          <a:xfrm flipV="1">
            <a:off x="3399817" y="3759740"/>
            <a:ext cx="515566" cy="1765571"/>
          </a:xfrm>
          <a:prstGeom prst="straightConnector1">
            <a:avLst/>
          </a:prstGeom>
          <a:ln w="76200">
            <a:solidFill>
              <a:schemeClr val="accent4">
                <a:alpha val="7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ED016A3-0FCF-4814-97BA-98BFBCA82A5A}"/>
              </a:ext>
            </a:extLst>
          </p:cNvPr>
          <p:cNvCxnSpPr>
            <a:cxnSpLocks/>
          </p:cNvCxnSpPr>
          <p:nvPr/>
        </p:nvCxnSpPr>
        <p:spPr>
          <a:xfrm flipV="1">
            <a:off x="3975371" y="2864796"/>
            <a:ext cx="803617" cy="894945"/>
          </a:xfrm>
          <a:prstGeom prst="straightConnector1">
            <a:avLst/>
          </a:prstGeom>
          <a:ln w="76200">
            <a:solidFill>
              <a:schemeClr val="accent4">
                <a:alpha val="7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F7CB880-4F09-4E52-8289-E9298B2527EB}"/>
              </a:ext>
            </a:extLst>
          </p:cNvPr>
          <p:cNvCxnSpPr>
            <a:cxnSpLocks/>
          </p:cNvCxnSpPr>
          <p:nvPr/>
        </p:nvCxnSpPr>
        <p:spPr>
          <a:xfrm flipV="1">
            <a:off x="4894634" y="2261681"/>
            <a:ext cx="1467255" cy="565827"/>
          </a:xfrm>
          <a:prstGeom prst="straightConnector1">
            <a:avLst/>
          </a:prstGeom>
          <a:ln w="76200">
            <a:solidFill>
              <a:schemeClr val="accent4">
                <a:alpha val="7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E2E542BF-1491-47FF-BF2D-0F4E19D8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50" y="680531"/>
            <a:ext cx="5648325" cy="3162300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55F43EE-D6DE-473B-8CFC-110D4E1F52F6}"/>
              </a:ext>
            </a:extLst>
          </p:cNvPr>
          <p:cNvCxnSpPr/>
          <p:nvPr/>
        </p:nvCxnSpPr>
        <p:spPr>
          <a:xfrm flipV="1">
            <a:off x="3740285" y="1862847"/>
            <a:ext cx="2884251" cy="17023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57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Imagem 1">
            <a:extLst>
              <a:ext uri="{FF2B5EF4-FFF2-40B4-BE49-F238E27FC236}">
                <a16:creationId xmlns:a16="http://schemas.microsoft.com/office/drawing/2014/main" id="{1002C583-1DD5-46F7-AD3F-5135B885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806" y="576469"/>
            <a:ext cx="8172771" cy="521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Imagem 1">
            <a:extLst>
              <a:ext uri="{FF2B5EF4-FFF2-40B4-BE49-F238E27FC236}">
                <a16:creationId xmlns:a16="http://schemas.microsoft.com/office/drawing/2014/main" id="{8965AA81-C3C4-4262-9788-B37B4825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2198688"/>
            <a:ext cx="5291667" cy="246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966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Imagem 1">
            <a:extLst>
              <a:ext uri="{FF2B5EF4-FFF2-40B4-BE49-F238E27FC236}">
                <a16:creationId xmlns:a16="http://schemas.microsoft.com/office/drawing/2014/main" id="{B78A3DDE-12B3-42A4-88C3-D0F01E7F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8490" y="643466"/>
            <a:ext cx="519501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938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Imagem 1">
            <a:extLst>
              <a:ext uri="{FF2B5EF4-FFF2-40B4-BE49-F238E27FC236}">
                <a16:creationId xmlns:a16="http://schemas.microsoft.com/office/drawing/2014/main" id="{A7629C91-06D5-4672-A580-54705C535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9835" y="-878"/>
            <a:ext cx="8890552" cy="684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851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Imagem 1">
            <a:extLst>
              <a:ext uri="{FF2B5EF4-FFF2-40B4-BE49-F238E27FC236}">
                <a16:creationId xmlns:a16="http://schemas.microsoft.com/office/drawing/2014/main" id="{D9EAD480-C795-4D6B-838E-47914BBC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06" y="172140"/>
            <a:ext cx="8026054" cy="631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199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Imagem 1">
            <a:extLst>
              <a:ext uri="{FF2B5EF4-FFF2-40B4-BE49-F238E27FC236}">
                <a16:creationId xmlns:a16="http://schemas.microsoft.com/office/drawing/2014/main" id="{AD7E2F00-6F89-4E47-804E-8D65B1D5F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053" y="427037"/>
            <a:ext cx="5757862" cy="600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929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79A37-2552-4643-A38D-889452CE6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Junção das Bases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ACA562-B627-44E9-8FF1-9424E91651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988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1C061683-6D3A-48DA-BF56-C09F785C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3" y="154744"/>
            <a:ext cx="3073400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427CFD-57A5-440D-8508-B11BD10F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3" y="2535425"/>
            <a:ext cx="8082959" cy="2878404"/>
          </a:xfrm>
          <a:prstGeom prst="rect">
            <a:avLst/>
          </a:prstGeom>
        </p:spPr>
      </p:pic>
      <p:pic>
        <p:nvPicPr>
          <p:cNvPr id="40963" name="Imagem 1">
            <a:extLst>
              <a:ext uri="{FF2B5EF4-FFF2-40B4-BE49-F238E27FC236}">
                <a16:creationId xmlns:a16="http://schemas.microsoft.com/office/drawing/2014/main" id="{507D8D12-4F36-45DF-8D46-5E84AEA5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388" y="1838401"/>
            <a:ext cx="3319462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4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F86E10E5-9DD2-4591-9FB0-58395C90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1763" y="643466"/>
            <a:ext cx="718847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57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B0CF7-C6C8-451B-A048-CCCEF65B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Direito à propriedade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86865-E57B-4D1F-88BF-4FB89E1F3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784715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noProof="0" dirty="0"/>
              <a:t>Direito à propriedade física</a:t>
            </a:r>
          </a:p>
          <a:p>
            <a:r>
              <a:rPr lang="pt-BR" noProof="0" dirty="0"/>
              <a:t>Direito à propriedade intelectual</a:t>
            </a:r>
          </a:p>
          <a:p>
            <a:r>
              <a:rPr lang="pt-BR" noProof="0" dirty="0"/>
              <a:t>Proteção ao investidor</a:t>
            </a:r>
          </a:p>
          <a:p>
            <a:r>
              <a:rPr lang="pt-BR" noProof="0" dirty="0"/>
              <a:t>Risco de expropriação</a:t>
            </a:r>
          </a:p>
          <a:p>
            <a:r>
              <a:rPr lang="pt-BR" noProof="0" dirty="0"/>
              <a:t>Qualidade da administração legal de bens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NOÇÕES ACERCA DO DIREITO DE PROPRIEDADE | by Dalline Marton | Youth for  Human Rights Brasil | Medium">
            <a:extLst>
              <a:ext uri="{FF2B5EF4-FFF2-40B4-BE49-F238E27FC236}">
                <a16:creationId xmlns:a16="http://schemas.microsoft.com/office/drawing/2014/main" id="{8020B296-5852-4A0F-815D-88062156247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r="12103" b="1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41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3ED7EC09-8B03-4C76-8545-437088623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4316" y="643466"/>
            <a:ext cx="574336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96C076A-5AEC-4ED6-A377-98E808A10B53}"/>
              </a:ext>
            </a:extLst>
          </p:cNvPr>
          <p:cNvSpPr/>
          <p:nvPr/>
        </p:nvSpPr>
        <p:spPr>
          <a:xfrm rot="1807408">
            <a:off x="5622002" y="672893"/>
            <a:ext cx="1490870" cy="5104323"/>
          </a:xfrm>
          <a:prstGeom prst="ellipse">
            <a:avLst/>
          </a:prstGeom>
          <a:solidFill>
            <a:schemeClr val="accent4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11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2E82C-2349-4777-8059-1703B4A4D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Machine Learning - IDH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5B47D9-66F6-419F-8AE8-BFF678C5D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Criação de modelo sobre os dados</a:t>
            </a:r>
          </a:p>
        </p:txBody>
      </p:sp>
    </p:spTree>
    <p:extLst>
      <p:ext uri="{BB962C8B-B14F-4D97-AF65-F5344CB8AC3E}">
        <p14:creationId xmlns:p14="http://schemas.microsoft.com/office/powerpoint/2010/main" val="2134629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Imagem 1">
            <a:extLst>
              <a:ext uri="{FF2B5EF4-FFF2-40B4-BE49-F238E27FC236}">
                <a16:creationId xmlns:a16="http://schemas.microsoft.com/office/drawing/2014/main" id="{08720739-F87F-40D4-97E3-AE3AA997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175"/>
            <a:ext cx="5762625" cy="604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>
            <a:extLst>
              <a:ext uri="{FF2B5EF4-FFF2-40B4-BE49-F238E27FC236}">
                <a16:creationId xmlns:a16="http://schemas.microsoft.com/office/drawing/2014/main" id="{A15985D2-44BC-4A5B-B1D1-48E035D1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32" y="1167639"/>
            <a:ext cx="6176336" cy="41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557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7A20D389-4FC3-49B3-BE33-348AD5A5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89" y="1527038"/>
            <a:ext cx="5469667" cy="349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>
            <a:extLst>
              <a:ext uri="{FF2B5EF4-FFF2-40B4-BE49-F238E27FC236}">
                <a16:creationId xmlns:a16="http://schemas.microsoft.com/office/drawing/2014/main" id="{C4AED4D6-0816-40A7-929D-89BAE1F6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960" y="370467"/>
            <a:ext cx="5795992" cy="560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Imagem 1">
            <a:extLst>
              <a:ext uri="{FF2B5EF4-FFF2-40B4-BE49-F238E27FC236}">
                <a16:creationId xmlns:a16="http://schemas.microsoft.com/office/drawing/2014/main" id="{E844F88E-5F90-40E4-8A02-A5111AE89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28" y="5972658"/>
            <a:ext cx="576262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82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09FBAEDB-39A2-49C3-870E-C646931E7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39" y="1098068"/>
            <a:ext cx="11285921" cy="407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07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72C4FFAC-EECF-414B-BE94-F71E81B2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0" y="988737"/>
            <a:ext cx="7298761" cy="50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742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Imagem 1">
            <a:extLst>
              <a:ext uri="{FF2B5EF4-FFF2-40B4-BE49-F238E27FC236}">
                <a16:creationId xmlns:a16="http://schemas.microsoft.com/office/drawing/2014/main" id="{94E83BCE-B730-44EC-BCB6-A7B021918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28" y="1021936"/>
            <a:ext cx="9586138" cy="499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37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2E82C-2349-4777-8059-1703B4A4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269041" cy="2852737"/>
          </a:xfrm>
        </p:spPr>
        <p:txBody>
          <a:bodyPr/>
          <a:lstStyle/>
          <a:p>
            <a:r>
              <a:rPr lang="pt-BR" dirty="0"/>
              <a:t>Machine Learning – PIB per capita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5B47D9-66F6-419F-8AE8-BFF678C5D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Criação de modelo sobre os dados</a:t>
            </a:r>
          </a:p>
        </p:txBody>
      </p:sp>
    </p:spTree>
    <p:extLst>
      <p:ext uri="{BB962C8B-B14F-4D97-AF65-F5344CB8AC3E}">
        <p14:creationId xmlns:p14="http://schemas.microsoft.com/office/powerpoint/2010/main" val="1980164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C8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C8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18" name="Imagem 1">
            <a:extLst>
              <a:ext uri="{FF2B5EF4-FFF2-40B4-BE49-F238E27FC236}">
                <a16:creationId xmlns:a16="http://schemas.microsoft.com/office/drawing/2014/main" id="{B863CC57-DB06-4FEB-A426-8D0449EA9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430" y="1226394"/>
            <a:ext cx="5129784" cy="380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Imagem 1">
            <a:extLst>
              <a:ext uri="{FF2B5EF4-FFF2-40B4-BE49-F238E27FC236}">
                <a16:creationId xmlns:a16="http://schemas.microsoft.com/office/drawing/2014/main" id="{5F74C772-554A-4BBD-8A0C-3A6689066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6362" y="1020382"/>
            <a:ext cx="5129784" cy="464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211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34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5746D6C9-F5F9-49B4-9B4D-0E71DE6B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1035" y="1672049"/>
            <a:ext cx="5129784" cy="351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Imagem 1">
            <a:extLst>
              <a:ext uri="{FF2B5EF4-FFF2-40B4-BE49-F238E27FC236}">
                <a16:creationId xmlns:a16="http://schemas.microsoft.com/office/drawing/2014/main" id="{B33E5F7D-5CC8-41AB-97D6-34CC5F1B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1934950"/>
            <a:ext cx="5129784" cy="298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05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B0CF7-C6C8-451B-A048-CCCEF65B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sz="5400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Efetividade Judicial</a:t>
            </a:r>
          </a:p>
        </p:txBody>
      </p:sp>
      <p:sp>
        <p:nvSpPr>
          <p:cNvPr id="4104" name="Freeform: Shape 75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2" name="Picture 6" descr="O Poder Judiciário está rendido diante do clamor popular?">
            <a:extLst>
              <a:ext uri="{FF2B5EF4-FFF2-40B4-BE49-F238E27FC236}">
                <a16:creationId xmlns:a16="http://schemas.microsoft.com/office/drawing/2014/main" id="{931D0552-8F62-4D36-A018-C0963814546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9" r="-1" b="-1"/>
          <a:stretch/>
        </p:blipFill>
        <p:spPr bwMode="auto"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86865-E57B-4D1F-88BF-4FB89E1F3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8774" y="2279018"/>
            <a:ext cx="5790098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noProof="0" dirty="0"/>
              <a:t>Independência</a:t>
            </a:r>
          </a:p>
          <a:p>
            <a:endParaRPr lang="pt-BR" noProof="0" dirty="0"/>
          </a:p>
          <a:p>
            <a:r>
              <a:rPr lang="pt-BR" noProof="0" dirty="0"/>
              <a:t>Qualidade do processo</a:t>
            </a:r>
          </a:p>
          <a:p>
            <a:endParaRPr lang="pt-BR" noProof="0" dirty="0"/>
          </a:p>
          <a:p>
            <a:r>
              <a:rPr lang="pt-BR" noProof="0" dirty="0"/>
              <a:t>Probabilidade de ganho em causas justas</a:t>
            </a:r>
          </a:p>
        </p:txBody>
      </p:sp>
    </p:spTree>
    <p:extLst>
      <p:ext uri="{BB962C8B-B14F-4D97-AF65-F5344CB8AC3E}">
        <p14:creationId xmlns:p14="http://schemas.microsoft.com/office/powerpoint/2010/main" val="1634076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8CA798EB-D9ED-4BEA-9A02-37762585C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856" y="492866"/>
            <a:ext cx="5178288" cy="5744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F8095D0-6D2A-4E8E-B6FE-90C02742A258}"/>
              </a:ext>
            </a:extLst>
          </p:cNvPr>
          <p:cNvSpPr/>
          <p:nvPr/>
        </p:nvSpPr>
        <p:spPr>
          <a:xfrm>
            <a:off x="4537213" y="1570171"/>
            <a:ext cx="3140765" cy="273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42C0F9-FDE0-4C29-B0F9-E2747239A903}"/>
              </a:ext>
            </a:extLst>
          </p:cNvPr>
          <p:cNvSpPr/>
          <p:nvPr/>
        </p:nvSpPr>
        <p:spPr>
          <a:xfrm>
            <a:off x="4537213" y="2320822"/>
            <a:ext cx="3140765" cy="273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01661A5-783B-4ECF-B649-1937B355EEAB}"/>
              </a:ext>
            </a:extLst>
          </p:cNvPr>
          <p:cNvSpPr/>
          <p:nvPr/>
        </p:nvSpPr>
        <p:spPr>
          <a:xfrm>
            <a:off x="4525617" y="2784139"/>
            <a:ext cx="3140765" cy="273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7039330-6EC7-4349-982A-3F1ED79F129D}"/>
              </a:ext>
            </a:extLst>
          </p:cNvPr>
          <p:cNvSpPr/>
          <p:nvPr/>
        </p:nvSpPr>
        <p:spPr>
          <a:xfrm>
            <a:off x="4537213" y="4005738"/>
            <a:ext cx="3140765" cy="273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5981B83-41F4-4530-A5EF-3C58945A8C64}"/>
              </a:ext>
            </a:extLst>
          </p:cNvPr>
          <p:cNvSpPr/>
          <p:nvPr/>
        </p:nvSpPr>
        <p:spPr>
          <a:xfrm>
            <a:off x="4537213" y="4279065"/>
            <a:ext cx="3140765" cy="273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4CDA7D8-16D3-40B8-A5CD-D99813BC444F}"/>
              </a:ext>
            </a:extLst>
          </p:cNvPr>
          <p:cNvSpPr/>
          <p:nvPr/>
        </p:nvSpPr>
        <p:spPr>
          <a:xfrm>
            <a:off x="4525616" y="5212075"/>
            <a:ext cx="3140765" cy="273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0D06A14-C3EF-4048-80F2-8DA487E43850}"/>
              </a:ext>
            </a:extLst>
          </p:cNvPr>
          <p:cNvSpPr/>
          <p:nvPr/>
        </p:nvSpPr>
        <p:spPr>
          <a:xfrm>
            <a:off x="4537213" y="5451364"/>
            <a:ext cx="3140765" cy="273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36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4F67BF3A-5339-466B-B126-4AE3D9C5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213" y="1750668"/>
            <a:ext cx="9382619" cy="323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637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11596-447C-43F5-961E-B07FC254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C6DCDE-5F95-442A-B1B0-46FB40EAF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Importância da proteção à Propriedade</a:t>
            </a:r>
          </a:p>
          <a:p>
            <a:r>
              <a:rPr lang="pt-BR" dirty="0"/>
              <a:t>Integridade do Governo</a:t>
            </a:r>
          </a:p>
          <a:p>
            <a:r>
              <a:rPr lang="pt-BR" dirty="0"/>
              <a:t>Liberdade de Empresarial</a:t>
            </a:r>
          </a:p>
        </p:txBody>
      </p:sp>
    </p:spTree>
    <p:extLst>
      <p:ext uri="{BB962C8B-B14F-4D97-AF65-F5344CB8AC3E}">
        <p14:creationId xmlns:p14="http://schemas.microsoft.com/office/powerpoint/2010/main" val="247490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olsonaro sanciona MP que reformula cargos e funções de confiança no governo">
            <a:extLst>
              <a:ext uri="{FF2B5EF4-FFF2-40B4-BE49-F238E27FC236}">
                <a16:creationId xmlns:a16="http://schemas.microsoft.com/office/drawing/2014/main" id="{08595BC3-FFAC-46B0-A119-42A3D31CAA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1" r="11376"/>
          <a:stretch/>
        </p:blipFill>
        <p:spPr bwMode="auto"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7" name="Freeform: Shape 136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B0CF7-C6C8-451B-A048-CCCEF65B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04197"/>
            <a:ext cx="47824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Integridade do Governo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86865-E57B-4D1F-88BF-4FB89E1F3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871982"/>
            <a:ext cx="478245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noProof="0" dirty="0"/>
              <a:t>Confiança na classe política</a:t>
            </a:r>
          </a:p>
          <a:p>
            <a:r>
              <a:rPr lang="pt-BR" sz="2400" noProof="0" dirty="0"/>
              <a:t>Pagamentos irregulares e subornos</a:t>
            </a:r>
          </a:p>
          <a:p>
            <a:r>
              <a:rPr lang="pt-BR" sz="2400" dirty="0"/>
              <a:t>Transparência</a:t>
            </a:r>
          </a:p>
          <a:p>
            <a:r>
              <a:rPr lang="pt-BR" sz="2400" noProof="0" dirty="0"/>
              <a:t>Ausência Corrupção</a:t>
            </a:r>
          </a:p>
          <a:p>
            <a:r>
              <a:rPr lang="pt-BR" sz="2400" noProof="0" dirty="0"/>
              <a:t>Percepção de corrupção</a:t>
            </a:r>
          </a:p>
        </p:txBody>
      </p:sp>
    </p:spTree>
    <p:extLst>
      <p:ext uri="{BB962C8B-B14F-4D97-AF65-F5344CB8AC3E}">
        <p14:creationId xmlns:p14="http://schemas.microsoft.com/office/powerpoint/2010/main" val="3830568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B0CF7-C6C8-451B-A048-CCCEF65B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18" y="557392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noProof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Tributos</a:t>
            </a:r>
            <a:endParaRPr lang="en-US" sz="6600" noProof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86865-E57B-4D1F-88BF-4FB89E1F3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3" y="1622030"/>
            <a:ext cx="527288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 dirty="0" err="1"/>
              <a:t>Tributos</a:t>
            </a:r>
            <a:r>
              <a:rPr lang="en-US" noProof="0" dirty="0"/>
              <a:t> </a:t>
            </a:r>
            <a:r>
              <a:rPr lang="en-US" noProof="0" dirty="0" err="1"/>
              <a:t>sobre</a:t>
            </a:r>
            <a:r>
              <a:rPr lang="en-US" noProof="0" dirty="0"/>
              <a:t> </a:t>
            </a:r>
            <a:r>
              <a:rPr lang="en-US" noProof="0" dirty="0" err="1"/>
              <a:t>pessoas</a:t>
            </a:r>
            <a:endParaRPr lang="en-US" noProof="0" dirty="0"/>
          </a:p>
          <a:p>
            <a:r>
              <a:rPr lang="en-US" dirty="0" err="1"/>
              <a:t>Tributos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empresas</a:t>
            </a:r>
            <a:endParaRPr lang="en-US" dirty="0"/>
          </a:p>
          <a:p>
            <a:r>
              <a:rPr lang="en-US" dirty="0" err="1"/>
              <a:t>Tributos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PIB</a:t>
            </a:r>
          </a:p>
        </p:txBody>
      </p:sp>
      <p:sp>
        <p:nvSpPr>
          <p:cNvPr id="73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4" descr="Tributos diretos e indiretos: você sabe qual é a diferença?">
            <a:extLst>
              <a:ext uri="{FF2B5EF4-FFF2-40B4-BE49-F238E27FC236}">
                <a16:creationId xmlns:a16="http://schemas.microsoft.com/office/drawing/2014/main" id="{3137F74B-F4FE-439C-B9CE-EB0FA684AB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2" r="41577" b="1"/>
          <a:stretch/>
        </p:blipFill>
        <p:spPr bwMode="auto">
          <a:xfrm>
            <a:off x="689331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53ACAC0-FC4B-4D14-85C3-C59387B8909B}"/>
              </a:ext>
            </a:extLst>
          </p:cNvPr>
          <p:cNvSpPr txBox="1">
            <a:spLocks/>
          </p:cNvSpPr>
          <p:nvPr/>
        </p:nvSpPr>
        <p:spPr>
          <a:xfrm>
            <a:off x="445967" y="3549458"/>
            <a:ext cx="6294590" cy="321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Gastos</a:t>
            </a:r>
            <a:r>
              <a:rPr lang="en-US" sz="6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do </a:t>
            </a:r>
            <a:r>
              <a:rPr lang="en-US" sz="60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Governo</a:t>
            </a:r>
            <a:endParaRPr lang="en-US" sz="6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en-US" sz="6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sz="60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Saúde</a:t>
            </a:r>
            <a:r>
              <a:rPr lang="en-US" sz="6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Fiscal</a:t>
            </a:r>
          </a:p>
        </p:txBody>
      </p:sp>
    </p:spTree>
    <p:extLst>
      <p:ext uri="{BB962C8B-B14F-4D97-AF65-F5344CB8AC3E}">
        <p14:creationId xmlns:p14="http://schemas.microsoft.com/office/powerpoint/2010/main" val="2341300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B0CF7-C6C8-451B-A048-CCCEF65B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Liberdade </a:t>
            </a:r>
            <a:r>
              <a:rPr lang="en-US" noProof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Empresarial</a:t>
            </a:r>
            <a:endParaRPr lang="en-US" noProof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Conheça as 10 Maiores Empresas do Mundo - Marcus Marques">
            <a:extLst>
              <a:ext uri="{FF2B5EF4-FFF2-40B4-BE49-F238E27FC236}">
                <a16:creationId xmlns:a16="http://schemas.microsoft.com/office/drawing/2014/main" id="{587DF7DB-7A11-4385-86E2-02B1802CB1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r="26143" b="1"/>
          <a:stretch/>
        </p:blipFill>
        <p:spPr bwMode="auto"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86865-E57B-4D1F-88BF-4FB89E1F3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4329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 dirty="0" err="1"/>
              <a:t>Abrir</a:t>
            </a:r>
            <a:r>
              <a:rPr lang="en-US" noProof="0" dirty="0"/>
              <a:t>/</a:t>
            </a:r>
            <a:r>
              <a:rPr lang="en-US" noProof="0" dirty="0" err="1"/>
              <a:t>Fechar</a:t>
            </a:r>
            <a:r>
              <a:rPr lang="en-US" noProof="0" dirty="0"/>
              <a:t> um </a:t>
            </a:r>
            <a:r>
              <a:rPr lang="en-US" noProof="0" dirty="0" err="1"/>
              <a:t>negócio</a:t>
            </a:r>
            <a:endParaRPr lang="en-US" noProof="0" dirty="0"/>
          </a:p>
          <a:p>
            <a:pPr lvl="1"/>
            <a:r>
              <a:rPr lang="en-US" sz="2800" dirty="0" err="1"/>
              <a:t>Procedimentos</a:t>
            </a:r>
            <a:endParaRPr lang="en-US" sz="2800" dirty="0"/>
          </a:p>
          <a:p>
            <a:pPr lvl="1"/>
            <a:r>
              <a:rPr lang="en-US" sz="2800" noProof="0" dirty="0"/>
              <a:t>Tempo</a:t>
            </a:r>
          </a:p>
          <a:p>
            <a:pPr lvl="1"/>
            <a:r>
              <a:rPr lang="en-US" sz="2800" dirty="0" err="1"/>
              <a:t>Custo</a:t>
            </a:r>
            <a:endParaRPr lang="en-US" sz="2800" dirty="0"/>
          </a:p>
          <a:p>
            <a:pPr lvl="1"/>
            <a:r>
              <a:rPr lang="en-US" sz="2800" noProof="0" dirty="0"/>
              <a:t>Capital </a:t>
            </a:r>
            <a:r>
              <a:rPr lang="en-US" sz="2800" noProof="0" dirty="0" err="1"/>
              <a:t>necessário</a:t>
            </a:r>
            <a:endParaRPr lang="en-US" sz="2800" noProof="0" dirty="0"/>
          </a:p>
          <a:p>
            <a:r>
              <a:rPr lang="en-US" dirty="0" err="1"/>
              <a:t>Licenças</a:t>
            </a:r>
            <a:endParaRPr lang="en-US" dirty="0"/>
          </a:p>
          <a:p>
            <a:r>
              <a:rPr lang="en-US" noProof="0" dirty="0" err="1"/>
              <a:t>Infraestrutura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4476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B0CF7-C6C8-451B-A048-CCCEF65B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Liberdade </a:t>
            </a:r>
            <a:r>
              <a:rPr lang="en-US" noProof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Trabalhista</a:t>
            </a:r>
            <a:endParaRPr lang="en-US" noProof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86865-E57B-4D1F-88BF-4FB89E1F3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noProof="0" dirty="0" err="1"/>
              <a:t>Salário</a:t>
            </a:r>
            <a:r>
              <a:rPr lang="en-US" sz="3200" noProof="0" dirty="0"/>
              <a:t> </a:t>
            </a:r>
            <a:r>
              <a:rPr lang="en-US" sz="3200" noProof="0" dirty="0" err="1"/>
              <a:t>Mínimo</a:t>
            </a:r>
            <a:endParaRPr lang="en-US" sz="3200" noProof="0" dirty="0"/>
          </a:p>
          <a:p>
            <a:r>
              <a:rPr lang="en-US" sz="3200" dirty="0" err="1"/>
              <a:t>Rigidez</a:t>
            </a:r>
            <a:r>
              <a:rPr lang="en-US" sz="3200" dirty="0"/>
              <a:t> carga </a:t>
            </a:r>
            <a:r>
              <a:rPr lang="en-US" sz="3200" dirty="0" err="1"/>
              <a:t>horária</a:t>
            </a:r>
            <a:endParaRPr lang="en-US" sz="3200" dirty="0"/>
          </a:p>
          <a:p>
            <a:r>
              <a:rPr lang="en-US" sz="3200" noProof="0" dirty="0" err="1"/>
              <a:t>Dificuldade</a:t>
            </a:r>
            <a:r>
              <a:rPr lang="en-US" sz="3200" noProof="0" dirty="0"/>
              <a:t> para </a:t>
            </a:r>
            <a:r>
              <a:rPr lang="en-US" sz="3200" noProof="0" dirty="0" err="1"/>
              <a:t>reduzir</a:t>
            </a:r>
            <a:endParaRPr lang="en-US" sz="3200" noProof="0" dirty="0"/>
          </a:p>
          <a:p>
            <a:r>
              <a:rPr lang="en-US" sz="3200" dirty="0" err="1"/>
              <a:t>Encargos</a:t>
            </a:r>
            <a:endParaRPr lang="en-US" sz="3200" dirty="0"/>
          </a:p>
          <a:p>
            <a:pPr marL="0" indent="0">
              <a:buNone/>
            </a:pPr>
            <a:endParaRPr lang="en-US" sz="3200" noProof="0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O Que É CLT: Entenda o Que São as Leis Trabalhistas e Suas Definições">
            <a:extLst>
              <a:ext uri="{FF2B5EF4-FFF2-40B4-BE49-F238E27FC236}">
                <a16:creationId xmlns:a16="http://schemas.microsoft.com/office/drawing/2014/main" id="{6680B077-BEFA-4587-81F2-09FDAD6965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9" r="16466" b="-1"/>
          <a:stretch/>
        </p:blipFill>
        <p:spPr bwMode="auto">
          <a:xfrm>
            <a:off x="6167846" y="10"/>
            <a:ext cx="602415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531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11115</TotalTime>
  <Words>385</Words>
  <Application>Microsoft Office PowerPoint</Application>
  <PresentationFormat>Widescreen</PresentationFormat>
  <Paragraphs>97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Tema do Office</vt:lpstr>
      <vt:lpstr>Apresentação do PowerPoint</vt:lpstr>
      <vt:lpstr>Aspectos Econômicos  VS  Sociais</vt:lpstr>
      <vt:lpstr>Índice de Liberdade Econômica</vt:lpstr>
      <vt:lpstr>Direito à propriedade</vt:lpstr>
      <vt:lpstr>Efetividade Judicial</vt:lpstr>
      <vt:lpstr>Integridade do Governo</vt:lpstr>
      <vt:lpstr>Tributos</vt:lpstr>
      <vt:lpstr>Liberdade Empresarial</vt:lpstr>
      <vt:lpstr>Liberdade Trabalhista</vt:lpstr>
      <vt:lpstr>Liberdade Monetária</vt:lpstr>
      <vt:lpstr>Liberdade Comercial barreiras tarifárias  Liberdade de Investimentos fluxo de capital  Liberdade Financeira intervenção do governo</vt:lpstr>
      <vt:lpstr>Apresentação do PowerPoint</vt:lpstr>
      <vt:lpstr>Índice de Desenvolvimento Humano</vt:lpstr>
      <vt:lpstr>IDH</vt:lpstr>
      <vt:lpstr>Apresentação do PowerPoint</vt:lpstr>
      <vt:lpstr>        O que                                      Por que</vt:lpstr>
      <vt:lpstr>Python + PyCaret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de Liberdade Econômica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de Desenvolvimento Humano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Junção das Bases</vt:lpstr>
      <vt:lpstr>Apresentação do PowerPoint</vt:lpstr>
      <vt:lpstr>Apresentação do PowerPoint</vt:lpstr>
      <vt:lpstr>Apresentação do PowerPoint</vt:lpstr>
      <vt:lpstr>Machine Learning - IDH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Machine Learning – PIB per capita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Augusto Camargo Teixeira da Cunha</dc:creator>
  <cp:lastModifiedBy>Joao Augusto Camargo Teixeira da Cunha</cp:lastModifiedBy>
  <cp:revision>8</cp:revision>
  <dcterms:created xsi:type="dcterms:W3CDTF">2021-08-02T02:32:26Z</dcterms:created>
  <dcterms:modified xsi:type="dcterms:W3CDTF">2021-10-07T18:00:34Z</dcterms:modified>
</cp:coreProperties>
</file>